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75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6C12"/>
    <a:srgbClr val="271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71" autoAdjust="0"/>
    <p:restoredTop sz="90929"/>
  </p:normalViewPr>
  <p:slideViewPr>
    <p:cSldViewPr>
      <p:cViewPr varScale="1">
        <p:scale>
          <a:sx n="68" d="100"/>
          <a:sy n="68" d="100"/>
        </p:scale>
        <p:origin x="1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D976C3-DE70-4B6F-866F-63F53FAA5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6D321-4F7A-4A9A-AA0D-5C97735195F0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9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83B1C-9D80-4012-9EEB-1FA05AB7DF41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30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15311-1287-4636-9B65-DC7C07F15CC9}" type="slidenum">
              <a:rPr lang="en-US"/>
              <a:pPr/>
              <a:t>18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2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F515D-2D16-4779-A289-590FF03B3F15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ACF3-3C83-4249-96BE-24D290A5F460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C0A5F-C48A-447E-AAEA-53941C8986E6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0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446E6-353D-47EE-A5C5-DFBC1992D9FC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5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CC8AB-77F9-40DF-9BA3-5952B8C634F2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DB992-D61A-4849-AB30-FB9C8A6C5D3D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0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2413F-2F79-4FE2-91B8-FD816255CBC2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62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F5BDB-D31B-469B-B8A1-11C093F9B1EB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1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505200"/>
            <a:ext cx="4419600" cy="2286000"/>
          </a:xfrm>
        </p:spPr>
        <p:txBody>
          <a:bodyPr/>
          <a:lstStyle>
            <a:lvl1pPr marL="0" indent="0" algn="r">
              <a:buFont typeface="Monotype Sorts" pitchFamily="-88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0086B1-05AC-4571-9492-F2B2EE47E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AD3A9-DEB9-4CDE-A1E3-8B9C0101D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81DD2-136E-4E08-8332-D881B5D81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F3D2-7363-4336-86B9-FBC68A37C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0A94A-09F9-4109-BAE4-01EF0F7E4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7663-DB0A-4662-B36C-74782FEDC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BCA8D-2D8B-43E7-9FA1-D1EABD1DB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F354A-45D4-4A63-8859-BFC3FE2A4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CD69B-AB82-4E43-827A-B6D19597B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4CBD-0D1C-49FE-88A4-F35E9590A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AAD88-CE87-4B40-B89A-7CD198B75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67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39A532E8-4F32-4699-927C-E6F23A27F1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88" charset="0"/>
          <a:ea typeface="Osaka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-88" charset="2"/>
        <a:buChar char="Z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E18F3"/>
        </a:buClr>
        <a:buFont typeface="Monotype Sorts" pitchFamily="-88" charset="2"/>
        <a:buChar char="Z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0CD02"/>
        </a:buClr>
        <a:buFont typeface="Monotype Sorts" pitchFamily="-88" charset="2"/>
        <a:buChar char="Z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AEF06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8000"/>
        </a:buClr>
        <a:buFont typeface="Monotype Sorts" pitchFamily="-88" charset="2"/>
        <a:buChar char="Z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5400"/>
              <a:t>Present Participles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-88" charset="2"/>
              <a:buNone/>
            </a:pPr>
            <a:r>
              <a:rPr lang="en-US" sz="2400" dirty="0"/>
              <a:t>9. Cornelius in </a:t>
            </a:r>
            <a:r>
              <a:rPr lang="en-US" sz="2400" dirty="0" err="1"/>
              <a:t>atrio</a:t>
            </a:r>
            <a:r>
              <a:rPr lang="en-US" sz="2400" dirty="0"/>
              <a:t> </a:t>
            </a:r>
            <a:r>
              <a:rPr lang="en-US" sz="2400" dirty="0" err="1"/>
              <a:t>Eucleidem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exspectans</a:t>
            </a:r>
            <a:r>
              <a:rPr lang="en-US" sz="2400" dirty="0"/>
              <a:t> </a:t>
            </a:r>
            <a:r>
              <a:rPr lang="en-US" sz="2400" dirty="0" err="1"/>
              <a:t>ceteros</a:t>
            </a:r>
            <a:r>
              <a:rPr lang="en-US" sz="2400" dirty="0"/>
              <a:t> servos in </a:t>
            </a:r>
            <a:r>
              <a:rPr lang="en-US" sz="2400" dirty="0" err="1"/>
              <a:t>culinã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colloquentes</a:t>
            </a:r>
            <a:r>
              <a:rPr lang="en-US" sz="2400" dirty="0"/>
              <a:t> </a:t>
            </a:r>
            <a:r>
              <a:rPr lang="en-US" sz="2400" dirty="0" err="1"/>
              <a:t>audivit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Monotype Sorts" pitchFamily="-88" charset="2"/>
              <a:buNone/>
            </a:pPr>
            <a:r>
              <a:rPr lang="en-US" sz="2400" dirty="0"/>
              <a:t>9. Cornelius, </a:t>
            </a:r>
            <a:r>
              <a:rPr lang="en-US" sz="2400" dirty="0">
                <a:solidFill>
                  <a:srgbClr val="2714D9"/>
                </a:solidFill>
              </a:rPr>
              <a:t>waiting for</a:t>
            </a:r>
            <a:r>
              <a:rPr lang="en-US" sz="2400" dirty="0"/>
              <a:t> </a:t>
            </a:r>
            <a:r>
              <a:rPr lang="en-US" sz="2400" dirty="0" err="1"/>
              <a:t>Eucleides</a:t>
            </a:r>
            <a:r>
              <a:rPr lang="en-US" sz="2400" dirty="0"/>
              <a:t> in the atrium, heard the other slaves </a:t>
            </a:r>
            <a:r>
              <a:rPr lang="en-US" sz="2400" dirty="0">
                <a:solidFill>
                  <a:srgbClr val="2714D9"/>
                </a:solidFill>
              </a:rPr>
              <a:t>talking</a:t>
            </a:r>
            <a:r>
              <a:rPr lang="en-US" sz="2400" dirty="0"/>
              <a:t> in the kitchen.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was waiting for</a:t>
            </a:r>
            <a:r>
              <a:rPr lang="en-US" sz="2400" dirty="0"/>
              <a:t> </a:t>
            </a:r>
            <a:r>
              <a:rPr lang="en-US" sz="2400" dirty="0" err="1"/>
              <a:t>Eucleides</a:t>
            </a:r>
            <a:r>
              <a:rPr lang="en-US" sz="2400" dirty="0"/>
              <a:t> in the atrium. .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although he was waiting</a:t>
            </a:r>
            <a:r>
              <a:rPr lang="en-US" sz="2400" dirty="0"/>
              <a:t> for </a:t>
            </a:r>
            <a:r>
              <a:rPr lang="en-US" sz="2400" dirty="0" err="1"/>
              <a:t>Eucleides</a:t>
            </a:r>
            <a:r>
              <a:rPr lang="en-US" sz="2400" dirty="0"/>
              <a:t> in the atrium . . .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were talking</a:t>
            </a:r>
            <a:r>
              <a:rPr lang="en-US" sz="2400" dirty="0"/>
              <a:t> . . . 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while they were talking</a:t>
            </a:r>
            <a:r>
              <a:rPr lang="en-US" sz="2400" dirty="0"/>
              <a:t> . . . 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they were talking</a:t>
            </a:r>
            <a:r>
              <a:rPr lang="en-US" sz="2400" dirty="0"/>
              <a:t> . . . </a:t>
            </a:r>
          </a:p>
          <a:p>
            <a:pPr>
              <a:lnSpc>
                <a:spcPct val="90000"/>
              </a:lnSpc>
              <a:buClrTx/>
              <a:buFont typeface="Times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 Cornelio domo </a:t>
            </a:r>
            <a:r>
              <a:rPr lang="en-US" dirty="0" err="1" smtClean="0">
                <a:solidFill>
                  <a:srgbClr val="0070C0"/>
                </a:solidFill>
              </a:rPr>
              <a:t>egredienti</a:t>
            </a:r>
            <a:r>
              <a:rPr lang="en-US" dirty="0" smtClean="0"/>
              <a:t> </a:t>
            </a:r>
            <a:r>
              <a:rPr lang="en-US" dirty="0" err="1" smtClean="0"/>
              <a:t>occurrit</a:t>
            </a:r>
            <a:r>
              <a:rPr lang="en-US" dirty="0" smtClean="0"/>
              <a:t> Titus, </a:t>
            </a:r>
            <a:r>
              <a:rPr lang="en-US" dirty="0" err="1" smtClean="0"/>
              <a:t>frater</a:t>
            </a:r>
            <a:r>
              <a:rPr lang="en-US" dirty="0" smtClean="0"/>
              <a:t> </a:t>
            </a:r>
            <a:r>
              <a:rPr lang="en-US" dirty="0" err="1" smtClean="0"/>
              <a:t>eius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Titus, his brother, met Cornelius </a:t>
            </a:r>
            <a:r>
              <a:rPr lang="en-US" dirty="0" smtClean="0">
                <a:solidFill>
                  <a:srgbClr val="0070C0"/>
                </a:solidFill>
              </a:rPr>
              <a:t>returning</a:t>
            </a:r>
            <a:r>
              <a:rPr lang="en-US" dirty="0" smtClean="0"/>
              <a:t> home.</a:t>
            </a:r>
          </a:p>
          <a:p>
            <a:r>
              <a:rPr lang="en-US" dirty="0" smtClean="0"/>
              <a:t>Titus, his brother, met Cornelius </a:t>
            </a:r>
            <a:r>
              <a:rPr lang="en-US" dirty="0" smtClean="0">
                <a:solidFill>
                  <a:srgbClr val="0070C0"/>
                </a:solidFill>
              </a:rPr>
              <a:t>as he was returning </a:t>
            </a:r>
            <a:r>
              <a:rPr lang="en-US" dirty="0" smtClean="0"/>
              <a:t>home.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11. </a:t>
            </a:r>
            <a:r>
              <a:rPr lang="en-US" sz="2400" dirty="0" err="1"/>
              <a:t>Clamores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D96C12"/>
                </a:solidFill>
              </a:rPr>
              <a:t>gaudentium</a:t>
            </a:r>
            <a:r>
              <a:rPr lang="en-US" sz="2400" dirty="0"/>
              <a:t> in </a:t>
            </a:r>
            <a:r>
              <a:rPr lang="en-US" sz="2400" dirty="0" err="1"/>
              <a:t>viis</a:t>
            </a:r>
            <a:r>
              <a:rPr lang="en-US" sz="2400" dirty="0"/>
              <a:t> </a:t>
            </a:r>
            <a:r>
              <a:rPr lang="en-US" sz="2400" dirty="0" err="1"/>
              <a:t>auditi</a:t>
            </a:r>
            <a:r>
              <a:rPr lang="en-US" sz="2400" dirty="0"/>
              <a:t> </a:t>
            </a:r>
            <a:r>
              <a:rPr lang="en-US" sz="2400" dirty="0" err="1"/>
              <a:t>sunt</a:t>
            </a:r>
            <a:r>
              <a:rPr lang="en-US" sz="24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11. The shouts </a:t>
            </a:r>
            <a:r>
              <a:rPr lang="en-US" sz="2400" dirty="0">
                <a:solidFill>
                  <a:srgbClr val="D96C12"/>
                </a:solidFill>
              </a:rPr>
              <a:t>of those rejoicing</a:t>
            </a:r>
            <a:r>
              <a:rPr lang="en-US" sz="2400" dirty="0"/>
              <a:t> were heard in the streets.</a:t>
            </a:r>
          </a:p>
          <a:p>
            <a:pPr>
              <a:buClrTx/>
              <a:buFont typeface="Times" charset="0"/>
              <a:buChar char="•"/>
            </a:pPr>
            <a:r>
              <a:rPr lang="en-US" sz="2400" dirty="0"/>
              <a:t>of the </a:t>
            </a:r>
            <a:r>
              <a:rPr lang="en-US" sz="2400" dirty="0" err="1">
                <a:solidFill>
                  <a:srgbClr val="D96C12"/>
                </a:solidFill>
              </a:rPr>
              <a:t>rejoicers</a:t>
            </a:r>
            <a:r>
              <a:rPr lang="en-US" sz="2400" dirty="0"/>
              <a:t> . . 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12. Cornelius </a:t>
            </a:r>
            <a:r>
              <a:rPr lang="en-US" sz="2400" dirty="0" err="1"/>
              <a:t>servis</a:t>
            </a:r>
            <a:r>
              <a:rPr lang="en-US" sz="2400" dirty="0"/>
              <a:t> </a:t>
            </a:r>
            <a:r>
              <a:rPr lang="en-US" sz="2400" dirty="0" err="1"/>
              <a:t>fercula</a:t>
            </a:r>
            <a:r>
              <a:rPr lang="en-US" sz="2400" dirty="0"/>
              <a:t> in </a:t>
            </a:r>
            <a:r>
              <a:rPr lang="en-US" sz="2400" dirty="0" err="1"/>
              <a:t>triclinium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portantibus</a:t>
            </a:r>
            <a:r>
              <a:rPr lang="en-US" sz="2400" dirty="0"/>
              <a:t> </a:t>
            </a:r>
            <a:r>
              <a:rPr lang="en-US" sz="2400" dirty="0" err="1"/>
              <a:t>signum</a:t>
            </a:r>
            <a:r>
              <a:rPr lang="en-US" sz="2400" dirty="0"/>
              <a:t> </a:t>
            </a:r>
            <a:r>
              <a:rPr lang="en-US" sz="2400" dirty="0" err="1"/>
              <a:t>dedit</a:t>
            </a:r>
            <a:r>
              <a:rPr lang="en-US" sz="24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12. Cornelius gave a signal to the slaves </a:t>
            </a:r>
            <a:r>
              <a:rPr lang="en-US" sz="2400" dirty="0">
                <a:solidFill>
                  <a:srgbClr val="2714D9"/>
                </a:solidFill>
              </a:rPr>
              <a:t>carrying</a:t>
            </a:r>
            <a:r>
              <a:rPr lang="en-US" sz="2400" dirty="0"/>
              <a:t> trays into the dining room.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were carrying</a:t>
            </a:r>
            <a:r>
              <a:rPr lang="en-US" sz="2400" dirty="0"/>
              <a:t> trays . . . 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while they were carrying</a:t>
            </a:r>
            <a:r>
              <a:rPr lang="en-US" sz="2400" dirty="0"/>
              <a:t> trays . 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13. </a:t>
            </a:r>
            <a:r>
              <a:rPr lang="en-US" sz="2400" dirty="0" err="1"/>
              <a:t>Cornelii</a:t>
            </a:r>
            <a:r>
              <a:rPr lang="en-US" sz="2400" dirty="0"/>
              <a:t> in </a:t>
            </a:r>
            <a:r>
              <a:rPr lang="en-US" sz="2400" dirty="0" err="1"/>
              <a:t>cauponã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pernoctantes</a:t>
            </a:r>
            <a:r>
              <a:rPr lang="en-US" sz="2400" dirty="0"/>
              <a:t> mortem </a:t>
            </a:r>
            <a:r>
              <a:rPr lang="en-US" sz="2400" dirty="0" err="1"/>
              <a:t>timebant</a:t>
            </a:r>
            <a:r>
              <a:rPr lang="en-US" sz="24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13. The Cornelius Family, </a:t>
            </a:r>
            <a:r>
              <a:rPr lang="en-US" sz="2400" dirty="0">
                <a:solidFill>
                  <a:srgbClr val="2714D9"/>
                </a:solidFill>
              </a:rPr>
              <a:t>spending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2714D9"/>
                </a:solidFill>
              </a:rPr>
              <a:t>the night</a:t>
            </a:r>
            <a:r>
              <a:rPr lang="en-US" sz="2400" dirty="0"/>
              <a:t> in the inn, were afraid of death.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were spending the night</a:t>
            </a:r>
            <a:r>
              <a:rPr lang="en-US" sz="2400" dirty="0"/>
              <a:t> in the inn . . . 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they were spending the night</a:t>
            </a:r>
            <a:r>
              <a:rPr lang="en-US" sz="2400" dirty="0"/>
              <a:t> in the inn . . 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14. </a:t>
            </a:r>
            <a:r>
              <a:rPr lang="en-US" sz="2400" dirty="0" err="1"/>
              <a:t>Mulieres</a:t>
            </a:r>
            <a:r>
              <a:rPr lang="en-US" sz="2400" dirty="0"/>
              <a:t> ad </a:t>
            </a:r>
            <a:r>
              <a:rPr lang="en-US" sz="2400" dirty="0" err="1"/>
              <a:t>templum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procedentes</a:t>
            </a:r>
            <a:r>
              <a:rPr lang="en-US" sz="2400" dirty="0"/>
              <a:t> </a:t>
            </a:r>
            <a:r>
              <a:rPr lang="en-US" sz="2400" dirty="0" err="1"/>
              <a:t>conspeximus</a:t>
            </a:r>
            <a:r>
              <a:rPr lang="en-US" sz="24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14. We caught sight of the women </a:t>
            </a:r>
            <a:r>
              <a:rPr lang="en-US" sz="2400" dirty="0">
                <a:solidFill>
                  <a:srgbClr val="2714D9"/>
                </a:solidFill>
              </a:rPr>
              <a:t>proceeding</a:t>
            </a:r>
            <a:r>
              <a:rPr lang="en-US" sz="2400" dirty="0"/>
              <a:t> to the temple.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were proceeding</a:t>
            </a:r>
            <a:r>
              <a:rPr lang="en-US" sz="2400" dirty="0"/>
              <a:t> to the temple.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they were proceeding</a:t>
            </a:r>
            <a:r>
              <a:rPr lang="en-US" sz="2400" dirty="0"/>
              <a:t> to the temple.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as they were proceeding</a:t>
            </a:r>
            <a:r>
              <a:rPr lang="en-US" sz="2400" dirty="0"/>
              <a:t> to the temple.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15. </a:t>
            </a:r>
            <a:r>
              <a:rPr lang="en-US" sz="2400" dirty="0" err="1"/>
              <a:t>Puellae</a:t>
            </a:r>
            <a:r>
              <a:rPr lang="en-US" sz="2400" dirty="0"/>
              <a:t> inter se </a:t>
            </a:r>
            <a:r>
              <a:rPr lang="en-US" sz="2400" dirty="0" err="1">
                <a:solidFill>
                  <a:srgbClr val="2714D9"/>
                </a:solidFill>
              </a:rPr>
              <a:t>colloquentes</a:t>
            </a:r>
            <a:r>
              <a:rPr lang="en-US" sz="2400" dirty="0"/>
              <a:t> </a:t>
            </a:r>
            <a:r>
              <a:rPr lang="en-US" sz="2400" dirty="0" err="1"/>
              <a:t>multa</a:t>
            </a:r>
            <a:r>
              <a:rPr lang="en-US" sz="2400" dirty="0"/>
              <a:t> et </a:t>
            </a:r>
            <a:r>
              <a:rPr lang="en-US" sz="2400" dirty="0" err="1"/>
              <a:t>mira</a:t>
            </a:r>
            <a:r>
              <a:rPr lang="en-US" sz="2400" dirty="0"/>
              <a:t> de </a:t>
            </a:r>
            <a:r>
              <a:rPr lang="en-US" sz="2400" dirty="0" err="1"/>
              <a:t>pueris</a:t>
            </a:r>
            <a:r>
              <a:rPr lang="en-US" sz="2400" dirty="0"/>
              <a:t> </a:t>
            </a:r>
            <a:r>
              <a:rPr lang="en-US" sz="2400" dirty="0" err="1"/>
              <a:t>narrabant</a:t>
            </a:r>
            <a:r>
              <a:rPr lang="en-US" sz="2400" dirty="0"/>
              <a:t>. 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15. The girls, </a:t>
            </a:r>
            <a:r>
              <a:rPr lang="en-US" sz="2400" dirty="0">
                <a:solidFill>
                  <a:srgbClr val="2714D9"/>
                </a:solidFill>
              </a:rPr>
              <a:t>talking</a:t>
            </a:r>
            <a:r>
              <a:rPr lang="en-US" sz="2400" dirty="0"/>
              <a:t> among themselves, were saying many (and) wonderful things about the boys.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were talking</a:t>
            </a:r>
            <a:r>
              <a:rPr lang="en-US" sz="2400" dirty="0"/>
              <a:t> among themselves . . 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as they were talking</a:t>
            </a:r>
            <a:r>
              <a:rPr lang="en-US" sz="2400" dirty="0"/>
              <a:t> among themselves . . 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16. </a:t>
            </a:r>
            <a:r>
              <a:rPr lang="en-US" sz="2400" dirty="0" err="1"/>
              <a:t>Nos</a:t>
            </a:r>
            <a:r>
              <a:rPr lang="en-US" sz="2400" dirty="0"/>
              <a:t> domo </a:t>
            </a:r>
            <a:r>
              <a:rPr lang="en-US" sz="2400" dirty="0" err="1">
                <a:solidFill>
                  <a:srgbClr val="2714D9"/>
                </a:solidFill>
              </a:rPr>
              <a:t>egredientes</a:t>
            </a:r>
            <a:r>
              <a:rPr lang="en-US" sz="2400" dirty="0"/>
              <a:t> </a:t>
            </a:r>
            <a:r>
              <a:rPr lang="en-US" sz="2400" dirty="0" err="1"/>
              <a:t>matrem</a:t>
            </a:r>
            <a:r>
              <a:rPr lang="en-US" sz="2400" dirty="0"/>
              <a:t> in </a:t>
            </a:r>
            <a:r>
              <a:rPr lang="en-US" sz="2400" dirty="0" err="1"/>
              <a:t>atrio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sedentem</a:t>
            </a:r>
            <a:r>
              <a:rPr lang="en-US" sz="2400" dirty="0"/>
              <a:t> </a:t>
            </a:r>
            <a:r>
              <a:rPr lang="en-US" sz="2400" dirty="0" err="1"/>
              <a:t>vidimus</a:t>
            </a:r>
            <a:r>
              <a:rPr lang="en-US" sz="2400" dirty="0"/>
              <a:t>. 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16. We, </a:t>
            </a:r>
            <a:r>
              <a:rPr lang="en-US" sz="2400" dirty="0">
                <a:solidFill>
                  <a:srgbClr val="2714D9"/>
                </a:solidFill>
              </a:rPr>
              <a:t>departing</a:t>
            </a:r>
            <a:r>
              <a:rPr lang="en-US" sz="2400" dirty="0"/>
              <a:t> from home, saw mother </a:t>
            </a:r>
            <a:r>
              <a:rPr lang="en-US" sz="2400" dirty="0">
                <a:solidFill>
                  <a:srgbClr val="2714D9"/>
                </a:solidFill>
              </a:rPr>
              <a:t>sitting</a:t>
            </a:r>
            <a:r>
              <a:rPr lang="en-US" sz="2400" dirty="0"/>
              <a:t> in the atrium.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we were departing</a:t>
            </a:r>
            <a:r>
              <a:rPr lang="en-US" sz="2400" dirty="0"/>
              <a:t> from home . . 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as we were departing</a:t>
            </a:r>
            <a:r>
              <a:rPr lang="en-US" sz="2400" dirty="0"/>
              <a:t> from home . . 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was sitting</a:t>
            </a:r>
            <a:r>
              <a:rPr lang="en-US" sz="2400" dirty="0"/>
              <a:t> in the atrium.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she was sitting</a:t>
            </a:r>
            <a:r>
              <a:rPr lang="en-US" sz="2400" dirty="0"/>
              <a:t> in the atrium.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400" dirty="0"/>
              <a:t>17. </a:t>
            </a:r>
            <a:r>
              <a:rPr lang="en-US" sz="2400" dirty="0" err="1"/>
              <a:t>Sextum</a:t>
            </a:r>
            <a:r>
              <a:rPr lang="en-US" sz="2400" dirty="0"/>
              <a:t> </a:t>
            </a:r>
            <a:r>
              <a:rPr lang="en-US" sz="2400" dirty="0" err="1"/>
              <a:t>arborem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2714D9"/>
                </a:solidFill>
              </a:rPr>
              <a:t>ascendentem</a:t>
            </a:r>
            <a:r>
              <a:rPr lang="en-US" sz="2400" dirty="0"/>
              <a:t> </a:t>
            </a:r>
            <a:r>
              <a:rPr lang="en-US" sz="2400" dirty="0" err="1"/>
              <a:t>desilire</a:t>
            </a:r>
            <a:r>
              <a:rPr lang="en-US" sz="2400" dirty="0"/>
              <a:t> </a:t>
            </a:r>
            <a:r>
              <a:rPr lang="en-US" sz="2400" dirty="0" err="1"/>
              <a:t>iussi</a:t>
            </a:r>
            <a:r>
              <a:rPr lang="en-US" sz="24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400" dirty="0"/>
              <a:t>17. I ordered </a:t>
            </a:r>
            <a:r>
              <a:rPr lang="en-US" sz="2400" dirty="0" err="1"/>
              <a:t>Sextus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2714D9"/>
                </a:solidFill>
              </a:rPr>
              <a:t>climbing</a:t>
            </a:r>
            <a:r>
              <a:rPr lang="en-US" sz="2400" dirty="0"/>
              <a:t> a tree, to jump down.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who was climbing</a:t>
            </a:r>
            <a:r>
              <a:rPr lang="en-US" sz="2400" dirty="0"/>
              <a:t> the tree . . 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because he was climbing</a:t>
            </a:r>
            <a:r>
              <a:rPr lang="en-US" sz="2400" dirty="0"/>
              <a:t> the tree . . .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>
                <a:solidFill>
                  <a:srgbClr val="2714D9"/>
                </a:solidFill>
              </a:rPr>
              <a:t>as he was climbing</a:t>
            </a:r>
            <a:r>
              <a:rPr lang="en-US" sz="2400" dirty="0"/>
              <a:t> the tree. . 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Aeneas </a:t>
            </a:r>
            <a:r>
              <a:rPr lang="en-US" dirty="0" err="1" smtClean="0"/>
              <a:t>Hesperiam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petens</a:t>
            </a:r>
            <a:r>
              <a:rPr lang="en-US" dirty="0" smtClean="0"/>
              <a:t> </a:t>
            </a:r>
            <a:r>
              <a:rPr lang="en-US" dirty="0" err="1" smtClean="0"/>
              <a:t>Carthaginem</a:t>
            </a:r>
            <a:r>
              <a:rPr lang="en-US" dirty="0" smtClean="0"/>
              <a:t> </a:t>
            </a:r>
            <a:r>
              <a:rPr lang="en-US" dirty="0" err="1" smtClean="0"/>
              <a:t>advenit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Aeneas, </a:t>
            </a:r>
            <a:r>
              <a:rPr lang="en-US" dirty="0" smtClean="0">
                <a:solidFill>
                  <a:srgbClr val="0070C0"/>
                </a:solidFill>
              </a:rPr>
              <a:t>seeking </a:t>
            </a:r>
            <a:r>
              <a:rPr lang="en-US" dirty="0" smtClean="0"/>
              <a:t>Hesperia, arrived at Carthage.</a:t>
            </a:r>
          </a:p>
          <a:p>
            <a:r>
              <a:rPr lang="en-US" dirty="0" smtClean="0"/>
              <a:t>Aeneas, </a:t>
            </a:r>
            <a:r>
              <a:rPr lang="en-US" dirty="0" smtClean="0">
                <a:solidFill>
                  <a:srgbClr val="0070C0"/>
                </a:solidFill>
              </a:rPr>
              <a:t>who was seeking </a:t>
            </a:r>
            <a:r>
              <a:rPr lang="en-US" dirty="0" smtClean="0"/>
              <a:t>Hesperia, arrived at Carthage.</a:t>
            </a:r>
          </a:p>
          <a:p>
            <a:r>
              <a:rPr lang="en-US" dirty="0" smtClean="0"/>
              <a:t>Aeneas, </a:t>
            </a:r>
            <a:r>
              <a:rPr lang="en-US" dirty="0" smtClean="0">
                <a:solidFill>
                  <a:srgbClr val="0070C0"/>
                </a:solidFill>
              </a:rPr>
              <a:t>although he was seeking</a:t>
            </a:r>
            <a:r>
              <a:rPr lang="en-US" dirty="0" smtClean="0"/>
              <a:t> Hesperia, arrived at Carthage.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Marcus </a:t>
            </a:r>
            <a:r>
              <a:rPr lang="en-US" dirty="0" err="1" smtClean="0"/>
              <a:t>patrem</a:t>
            </a:r>
            <a:r>
              <a:rPr lang="en-US" dirty="0" smtClean="0"/>
              <a:t> </a:t>
            </a:r>
            <a:r>
              <a:rPr lang="en-US" dirty="0" err="1" smtClean="0"/>
              <a:t>epistulas</a:t>
            </a:r>
            <a:r>
              <a:rPr lang="en-US" dirty="0" smtClean="0"/>
              <a:t> in </a:t>
            </a:r>
            <a:r>
              <a:rPr lang="en-US" dirty="0" err="1" smtClean="0"/>
              <a:t>tablino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scribentem</a:t>
            </a:r>
            <a:r>
              <a:rPr lang="en-US" dirty="0" smtClean="0"/>
              <a:t> </a:t>
            </a:r>
            <a:r>
              <a:rPr lang="en-US" dirty="0" err="1" smtClean="0"/>
              <a:t>invenit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Marcus found his father </a:t>
            </a:r>
            <a:r>
              <a:rPr lang="en-US" dirty="0" smtClean="0">
                <a:solidFill>
                  <a:srgbClr val="0070C0"/>
                </a:solidFill>
              </a:rPr>
              <a:t>writing</a:t>
            </a:r>
            <a:r>
              <a:rPr lang="en-US" dirty="0" smtClean="0"/>
              <a:t> letters in the study.</a:t>
            </a:r>
          </a:p>
          <a:p>
            <a:r>
              <a:rPr lang="en-US" dirty="0" smtClean="0"/>
              <a:t>Marcus found his father </a:t>
            </a:r>
            <a:r>
              <a:rPr lang="en-US" dirty="0" smtClean="0">
                <a:solidFill>
                  <a:srgbClr val="0070C0"/>
                </a:solidFill>
              </a:rPr>
              <a:t>as he was writing</a:t>
            </a:r>
            <a:r>
              <a:rPr lang="en-US" dirty="0" smtClean="0"/>
              <a:t> letters in the study.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>
                <a:solidFill>
                  <a:srgbClr val="D96C12"/>
                </a:solidFill>
              </a:rPr>
              <a:t>Adstantes</a:t>
            </a:r>
            <a:r>
              <a:rPr lang="en-US" dirty="0" smtClean="0"/>
              <a:t> </a:t>
            </a:r>
            <a:r>
              <a:rPr lang="en-US" dirty="0" err="1" smtClean="0"/>
              <a:t>rogavi</a:t>
            </a:r>
            <a:r>
              <a:rPr lang="en-US" dirty="0" smtClean="0"/>
              <a:t> </a:t>
            </a:r>
            <a:r>
              <a:rPr lang="en-US" dirty="0" err="1" smtClean="0"/>
              <a:t>ubi</a:t>
            </a:r>
            <a:r>
              <a:rPr lang="en-US" dirty="0" smtClean="0"/>
              <a:t> </a:t>
            </a:r>
            <a:r>
              <a:rPr lang="en-US" dirty="0" err="1" smtClean="0"/>
              <a:t>esset</a:t>
            </a:r>
            <a:r>
              <a:rPr lang="en-US" dirty="0" smtClean="0"/>
              <a:t> </a:t>
            </a:r>
            <a:r>
              <a:rPr lang="en-US" dirty="0" err="1" smtClean="0"/>
              <a:t>incendium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asked the </a:t>
            </a:r>
            <a:r>
              <a:rPr lang="en-US" dirty="0" smtClean="0">
                <a:solidFill>
                  <a:srgbClr val="D96C12"/>
                </a:solidFill>
              </a:rPr>
              <a:t>bystanders</a:t>
            </a:r>
            <a:r>
              <a:rPr lang="en-US" dirty="0" smtClean="0"/>
              <a:t> where the fire was.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Eucleides</a:t>
            </a:r>
            <a:r>
              <a:rPr lang="en-US" dirty="0" smtClean="0"/>
              <a:t> </a:t>
            </a:r>
            <a:r>
              <a:rPr lang="en-US" dirty="0" err="1" smtClean="0"/>
              <a:t>nocte</a:t>
            </a:r>
            <a:r>
              <a:rPr lang="en-US" dirty="0" smtClean="0"/>
              <a:t> per </a:t>
            </a:r>
            <a:r>
              <a:rPr lang="en-US" dirty="0" err="1" smtClean="0"/>
              <a:t>vias</a:t>
            </a:r>
            <a:r>
              <a:rPr lang="en-US" dirty="0" smtClean="0"/>
              <a:t> domum </a:t>
            </a:r>
            <a:r>
              <a:rPr lang="en-US" dirty="0" err="1" smtClean="0">
                <a:solidFill>
                  <a:srgbClr val="0070C0"/>
                </a:solidFill>
              </a:rPr>
              <a:t>rediens</a:t>
            </a:r>
            <a:r>
              <a:rPr lang="en-US" dirty="0" smtClean="0"/>
              <a:t> a </a:t>
            </a:r>
            <a:r>
              <a:rPr lang="en-US" dirty="0" err="1" smtClean="0"/>
              <a:t>praedonibus</a:t>
            </a:r>
            <a:r>
              <a:rPr lang="en-US" dirty="0" smtClean="0"/>
              <a:t> </a:t>
            </a:r>
            <a:r>
              <a:rPr lang="en-US" dirty="0" err="1" smtClean="0"/>
              <a:t>percussus</a:t>
            </a:r>
            <a:r>
              <a:rPr lang="en-US" dirty="0" smtClean="0"/>
              <a:t> est.</a:t>
            </a:r>
          </a:p>
          <a:p>
            <a:r>
              <a:rPr lang="en-US" dirty="0" err="1" smtClean="0"/>
              <a:t>Eucleides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returning</a:t>
            </a:r>
            <a:r>
              <a:rPr lang="en-US" dirty="0" smtClean="0"/>
              <a:t> home at night through the streets, was struck by robbers.</a:t>
            </a:r>
          </a:p>
          <a:p>
            <a:r>
              <a:rPr lang="en-US" dirty="0" err="1" smtClean="0"/>
              <a:t>Eucleides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who was returning </a:t>
            </a:r>
            <a:r>
              <a:rPr lang="en-US" dirty="0" smtClean="0"/>
              <a:t>home at night through the streets, was struck by robbers.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Davo</a:t>
            </a:r>
            <a:r>
              <a:rPr lang="en-US" dirty="0" smtClean="0"/>
              <a:t> in </a:t>
            </a:r>
            <a:r>
              <a:rPr lang="en-US" dirty="0" err="1" smtClean="0"/>
              <a:t>horto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laboranti</a:t>
            </a:r>
            <a:r>
              <a:rPr lang="en-US" dirty="0" smtClean="0"/>
              <a:t> </a:t>
            </a:r>
            <a:r>
              <a:rPr lang="en-US" dirty="0" err="1" smtClean="0"/>
              <a:t>molesti</a:t>
            </a:r>
            <a:r>
              <a:rPr lang="en-US" dirty="0" smtClean="0"/>
              <a:t> </a:t>
            </a:r>
            <a:r>
              <a:rPr lang="en-US" dirty="0" err="1" smtClean="0"/>
              <a:t>erant</a:t>
            </a:r>
            <a:r>
              <a:rPr lang="en-US" dirty="0" smtClean="0"/>
              <a:t> </a:t>
            </a:r>
            <a:r>
              <a:rPr lang="en-US" dirty="0" err="1" smtClean="0"/>
              <a:t>pueri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boys were troublesome (annoying) to </a:t>
            </a:r>
            <a:r>
              <a:rPr lang="en-US" dirty="0" err="1" smtClean="0"/>
              <a:t>Davus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working</a:t>
            </a:r>
            <a:r>
              <a:rPr lang="en-US" dirty="0" smtClean="0"/>
              <a:t> in the garden.</a:t>
            </a:r>
          </a:p>
          <a:p>
            <a:r>
              <a:rPr lang="en-US" dirty="0" smtClean="0"/>
              <a:t>The boys were troublesome to </a:t>
            </a:r>
            <a:r>
              <a:rPr lang="en-US" dirty="0" err="1" smtClean="0"/>
              <a:t>Davus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who was working </a:t>
            </a:r>
            <a:r>
              <a:rPr lang="en-US" dirty="0" smtClean="0"/>
              <a:t>in the garden.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40d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Mihi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roganti</a:t>
            </a:r>
            <a:r>
              <a:rPr lang="en-US" dirty="0" smtClean="0"/>
              <a:t> </a:t>
            </a:r>
            <a:r>
              <a:rPr lang="en-US" dirty="0" err="1" smtClean="0"/>
              <a:t>puellae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responderunt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me </a:t>
            </a:r>
            <a:r>
              <a:rPr lang="en-US" dirty="0" smtClean="0">
                <a:solidFill>
                  <a:srgbClr val="0070C0"/>
                </a:solidFill>
              </a:rPr>
              <a:t>asking</a:t>
            </a:r>
            <a:r>
              <a:rPr lang="en-US" dirty="0" smtClean="0"/>
              <a:t>, the girls responded not at all.</a:t>
            </a:r>
          </a:p>
          <a:p>
            <a:r>
              <a:rPr lang="en-US" dirty="0" smtClean="0"/>
              <a:t>The girls did not respond to me, </a:t>
            </a:r>
            <a:r>
              <a:rPr lang="en-US" dirty="0" smtClean="0">
                <a:solidFill>
                  <a:srgbClr val="0070C0"/>
                </a:solidFill>
              </a:rPr>
              <a:t>although I was asking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Exercise 40d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800" dirty="0"/>
              <a:t>7. </a:t>
            </a:r>
            <a:r>
              <a:rPr lang="en-US" sz="2800" dirty="0" err="1"/>
              <a:t>Plurimi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D96C12"/>
                </a:solidFill>
              </a:rPr>
              <a:t>natantium</a:t>
            </a:r>
            <a:r>
              <a:rPr lang="en-US" sz="2800" dirty="0"/>
              <a:t> </a:t>
            </a:r>
            <a:r>
              <a:rPr lang="en-US" sz="2800" dirty="0" err="1"/>
              <a:t>scaphas</a:t>
            </a:r>
            <a:r>
              <a:rPr lang="en-US" sz="2800" dirty="0"/>
              <a:t> </a:t>
            </a:r>
            <a:r>
              <a:rPr lang="en-US" sz="2800" dirty="0" err="1"/>
              <a:t>litori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2714D9"/>
                </a:solidFill>
              </a:rPr>
              <a:t>appropinquantes</a:t>
            </a:r>
            <a:r>
              <a:rPr lang="en-US" sz="2800" dirty="0"/>
              <a:t> </a:t>
            </a:r>
            <a:r>
              <a:rPr lang="en-US" sz="2800" dirty="0" err="1"/>
              <a:t>viderunt</a:t>
            </a:r>
            <a:r>
              <a:rPr lang="en-US" sz="28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800" dirty="0"/>
              <a:t>7. Very many </a:t>
            </a:r>
            <a:r>
              <a:rPr lang="en-US" sz="2800" dirty="0">
                <a:solidFill>
                  <a:srgbClr val="D96C12"/>
                </a:solidFill>
              </a:rPr>
              <a:t>of the swimmers</a:t>
            </a:r>
            <a:r>
              <a:rPr lang="en-US" sz="2800" dirty="0"/>
              <a:t> saw the small boats </a:t>
            </a:r>
            <a:r>
              <a:rPr lang="en-US" sz="2800" dirty="0">
                <a:solidFill>
                  <a:srgbClr val="2714D9"/>
                </a:solidFill>
              </a:rPr>
              <a:t>approaching</a:t>
            </a:r>
            <a:r>
              <a:rPr lang="en-US" sz="2800" dirty="0"/>
              <a:t> the shore.</a:t>
            </a:r>
          </a:p>
          <a:p>
            <a:pPr>
              <a:buClrTx/>
              <a:buFont typeface="Times" charset="0"/>
              <a:buChar char="•"/>
            </a:pPr>
            <a:r>
              <a:rPr lang="en-US" sz="2800" dirty="0"/>
              <a:t>the boats, </a:t>
            </a:r>
            <a:r>
              <a:rPr lang="en-US" sz="2800" dirty="0">
                <a:solidFill>
                  <a:srgbClr val="2714D9"/>
                </a:solidFill>
              </a:rPr>
              <a:t>which were approaching</a:t>
            </a:r>
            <a:r>
              <a:rPr lang="en-US" sz="2800" dirty="0"/>
              <a:t> the shore.</a:t>
            </a:r>
          </a:p>
          <a:p>
            <a:pPr>
              <a:buClrTx/>
              <a:buFont typeface="Times" charset="0"/>
              <a:buChar char="•"/>
            </a:pPr>
            <a:r>
              <a:rPr lang="en-US" sz="2800" dirty="0"/>
              <a:t>the boats, </a:t>
            </a:r>
            <a:r>
              <a:rPr lang="en-US" sz="2800" dirty="0">
                <a:solidFill>
                  <a:srgbClr val="2714D9"/>
                </a:solidFill>
              </a:rPr>
              <a:t>as they were approaching</a:t>
            </a:r>
            <a:r>
              <a:rPr lang="en-US" sz="2800" dirty="0"/>
              <a:t> the shore.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40d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8" charset="2"/>
              <a:buNone/>
            </a:pPr>
            <a:r>
              <a:rPr lang="en-US" sz="2800" dirty="0"/>
              <a:t>8. </a:t>
            </a:r>
            <a:r>
              <a:rPr lang="en-US" sz="2800" dirty="0" err="1"/>
              <a:t>Audita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vox</a:t>
            </a:r>
            <a:r>
              <a:rPr lang="en-US" sz="2800" dirty="0"/>
              <a:t> </a:t>
            </a:r>
            <a:r>
              <a:rPr lang="en-US" sz="2800" dirty="0" err="1"/>
              <a:t>magistri</a:t>
            </a:r>
            <a:r>
              <a:rPr lang="en-US" sz="2800" dirty="0"/>
              <a:t> </a:t>
            </a:r>
            <a:r>
              <a:rPr lang="en-US" sz="2800" dirty="0" err="1"/>
              <a:t>pueros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2714D9"/>
                </a:solidFill>
              </a:rPr>
              <a:t>reprehendentis</a:t>
            </a:r>
            <a:r>
              <a:rPr lang="en-US" sz="2800" dirty="0"/>
              <a:t>.</a:t>
            </a:r>
          </a:p>
          <a:p>
            <a:pPr>
              <a:buFont typeface="Monotype Sorts" pitchFamily="-88" charset="2"/>
              <a:buNone/>
            </a:pPr>
            <a:r>
              <a:rPr lang="en-US" sz="2800" dirty="0"/>
              <a:t>8. The voice of the teacher </a:t>
            </a:r>
            <a:r>
              <a:rPr lang="en-US" sz="2800" dirty="0">
                <a:solidFill>
                  <a:srgbClr val="2714D9"/>
                </a:solidFill>
              </a:rPr>
              <a:t>scolding</a:t>
            </a:r>
            <a:r>
              <a:rPr lang="en-US" sz="2800" dirty="0"/>
              <a:t> the boys was heard.</a:t>
            </a:r>
          </a:p>
          <a:p>
            <a:pPr>
              <a:buClrTx/>
              <a:buFont typeface="Times" charset="0"/>
              <a:buChar char="•"/>
            </a:pPr>
            <a:r>
              <a:rPr lang="en-US" sz="2800" dirty="0"/>
              <a:t>of the teacher </a:t>
            </a:r>
            <a:r>
              <a:rPr lang="en-US" sz="2800" dirty="0">
                <a:solidFill>
                  <a:srgbClr val="2714D9"/>
                </a:solidFill>
              </a:rPr>
              <a:t>who was scolding</a:t>
            </a:r>
            <a:r>
              <a:rPr lang="en-US" sz="2800" dirty="0"/>
              <a:t> the boys . . . </a:t>
            </a:r>
          </a:p>
          <a:p>
            <a:pPr>
              <a:buClrTx/>
              <a:buFont typeface="Times" charset="0"/>
              <a:buChar char="•"/>
            </a:pPr>
            <a:r>
              <a:rPr lang="en-US" sz="2800" dirty="0"/>
              <a:t>of the teacher </a:t>
            </a:r>
            <a:r>
              <a:rPr lang="en-US" sz="2800" dirty="0">
                <a:solidFill>
                  <a:srgbClr val="2714D9"/>
                </a:solidFill>
              </a:rPr>
              <a:t>because he was scolding</a:t>
            </a:r>
            <a:r>
              <a:rPr lang="en-US" sz="2800" dirty="0"/>
              <a:t> the boys . . 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1" build="p"/>
    </p:bldLst>
  </p:timing>
</p:sld>
</file>

<file path=ppt/theme/theme1.xml><?xml version="1.0" encoding="utf-8"?>
<a:theme xmlns:a="http://schemas.openxmlformats.org/drawingml/2006/main" name="Beach">
  <a:themeElements>
    <a:clrScheme name="Beach 1">
      <a:dk1>
        <a:srgbClr val="000000"/>
      </a:dk1>
      <a:lt1>
        <a:srgbClr val="EADEA6"/>
      </a:lt1>
      <a:dk2>
        <a:srgbClr val="000000"/>
      </a:dk2>
      <a:lt2>
        <a:srgbClr val="808080"/>
      </a:lt2>
      <a:accent1>
        <a:srgbClr val="20CD02"/>
      </a:accent1>
      <a:accent2>
        <a:srgbClr val="EBEF13"/>
      </a:accent2>
      <a:accent3>
        <a:srgbClr val="F3ECD0"/>
      </a:accent3>
      <a:accent4>
        <a:srgbClr val="000000"/>
      </a:accent4>
      <a:accent5>
        <a:srgbClr val="ABE3AA"/>
      </a:accent5>
      <a:accent6>
        <a:srgbClr val="D5D910"/>
      </a:accent6>
      <a:hlink>
        <a:srgbClr val="FF0000"/>
      </a:hlink>
      <a:folHlink>
        <a:srgbClr val="0E18F3"/>
      </a:folHlink>
    </a:clrScheme>
    <a:fontScheme name="Beach">
      <a:majorFont>
        <a:latin typeface="Century Gothic"/>
        <a:ea typeface="Osaka"/>
        <a:cs typeface=""/>
      </a:majorFont>
      <a:minorFont>
        <a:latin typeface="Century Gothic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each 1">
        <a:dk1>
          <a:srgbClr val="000000"/>
        </a:dk1>
        <a:lt1>
          <a:srgbClr val="EADEA6"/>
        </a:lt1>
        <a:dk2>
          <a:srgbClr val="000000"/>
        </a:dk2>
        <a:lt2>
          <a:srgbClr val="808080"/>
        </a:lt2>
        <a:accent1>
          <a:srgbClr val="20CD02"/>
        </a:accent1>
        <a:accent2>
          <a:srgbClr val="EBEF13"/>
        </a:accent2>
        <a:accent3>
          <a:srgbClr val="F3ECD0"/>
        </a:accent3>
        <a:accent4>
          <a:srgbClr val="000000"/>
        </a:accent4>
        <a:accent5>
          <a:srgbClr val="ABE3AA"/>
        </a:accent5>
        <a:accent6>
          <a:srgbClr val="D5D910"/>
        </a:accent6>
        <a:hlink>
          <a:srgbClr val="FF0000"/>
        </a:hlink>
        <a:folHlink>
          <a:srgbClr val="0E18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989</TotalTime>
  <Words>774</Words>
  <Application>Microsoft Office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Monotype Sorts</vt:lpstr>
      <vt:lpstr>Osaka</vt:lpstr>
      <vt:lpstr>Times</vt:lpstr>
      <vt:lpstr>ヒラギノ角ゴ Pro W3</vt:lpstr>
      <vt:lpstr>Beach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  <vt:lpstr>Exercise 40d</vt:lpstr>
    </vt:vector>
  </TitlesOfParts>
  <Company>St Joe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40d</dc:title>
  <dc:creator>St Joe Public Schools</dc:creator>
  <cp:lastModifiedBy>Steven Prince</cp:lastModifiedBy>
  <cp:revision>38</cp:revision>
  <dcterms:created xsi:type="dcterms:W3CDTF">2011-03-09T19:34:43Z</dcterms:created>
  <dcterms:modified xsi:type="dcterms:W3CDTF">2013-08-09T00:18:42Z</dcterms:modified>
</cp:coreProperties>
</file>